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3"/>
    <p:sldId id="265" r:id="rId14"/>
    <p:sldId id="266" r:id="rId15"/>
    <p:sldId id="267" r:id="rId16"/>
    <p:sldId id="274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sym typeface="+mn-ea"/>
              </a:rPr>
              <a:t>《孙子兵法</a:t>
            </a:r>
            <a:r>
              <a:rPr lang="en-US" altLang="zh-CN">
                <a:sym typeface="+mn-ea"/>
              </a:rPr>
              <a:t>·6</a:t>
            </a:r>
            <a:r>
              <a:rPr lang="zh-CN" altLang="en-US">
                <a:sym typeface="+mn-ea"/>
              </a:rPr>
              <a:t>虚实篇》现代解读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军事理论课专题讲解</a:t>
            </a:r>
            <a:endParaRPr lang="zh-CN" altLang="en-US"/>
          </a:p>
          <a:p>
            <a:r>
              <a:rPr lang="en-US" altLang="zh-CN"/>
              <a:t>    2025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0" y="3797300"/>
            <a:ext cx="4716145" cy="314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虚实篇的现代应用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675" y="1569720"/>
            <a:ext cx="7814945" cy="4351655"/>
          </a:xfrm>
        </p:spPr>
        <p:txBody>
          <a:bodyPr>
            <a:normAutofit lnSpcReduction="10000"/>
          </a:bodyPr>
          <a:p>
            <a:r>
              <a:rPr lang="en-US" altLang="zh-CN"/>
              <a:t> </a:t>
            </a:r>
            <a:r>
              <a:rPr lang="zh-CN" altLang="en-US"/>
              <a:t>信息化战争中，通过电子战、网络战等手段，干扰敌人的指挥系统，造成其</a:t>
            </a:r>
            <a:r>
              <a:rPr lang="en-US" altLang="zh-CN"/>
              <a:t>“</a:t>
            </a:r>
            <a:r>
              <a:rPr lang="zh-CN" altLang="en-US"/>
              <a:t>虚</a:t>
            </a:r>
            <a:r>
              <a:rPr lang="en-US" altLang="zh-CN"/>
              <a:t>”</a:t>
            </a:r>
            <a:r>
              <a:rPr lang="zh-CN" altLang="en-US"/>
              <a:t>的状态</a:t>
            </a:r>
            <a:endParaRPr lang="zh-CN" altLang="en-US"/>
          </a:p>
          <a:p>
            <a:r>
              <a:rPr lang="zh-CN" altLang="en-US"/>
              <a:t>利用无人机、卫星等侦察手段，精准判断敌人的虚实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现代战争中，虚实策略不仅体现在军事行动上，还体现在信息战和心理战中。通过信息优势和高科技手段，可以更好地实现</a:t>
            </a:r>
            <a:r>
              <a:rPr lang="en-US" altLang="zh-CN"/>
              <a:t>“</a:t>
            </a:r>
            <a:r>
              <a:rPr lang="zh-CN" altLang="en-US"/>
              <a:t>避实击虚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信息战和心理战是现代战争中虚实策略的重要组成部分。通过传播虚假信息和干扰敌方信息系统，可以有效削弱敌方战斗力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rcRect l="9097" t="11130" r="10090" b="46741"/>
          <a:stretch>
            <a:fillRect/>
          </a:stretch>
        </p:blipFill>
        <p:spPr>
          <a:xfrm>
            <a:off x="8316595" y="908050"/>
            <a:ext cx="3875405" cy="288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64890" y="3982720"/>
            <a:ext cx="3608070" cy="279654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47205" y="0"/>
            <a:ext cx="5344795" cy="313182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845" y="1041400"/>
            <a:ext cx="7682230" cy="4412615"/>
          </a:xfrm>
        </p:spPr>
        <p:txBody>
          <a:bodyPr>
            <a:normAutofit fontScale="80000"/>
          </a:bodyPr>
          <a:p>
            <a:r>
              <a:rPr lang="en-US" altLang="zh-CN"/>
              <a:t> </a:t>
            </a:r>
            <a:r>
              <a:rPr lang="zh-CN" altLang="en-US" b="1"/>
              <a:t>军事战略层面的虚实</a:t>
            </a:r>
            <a:endParaRPr lang="zh-CN" altLang="en-US" b="1"/>
          </a:p>
          <a:p>
            <a:r>
              <a:rPr lang="en-US" altLang="zh-CN"/>
              <a:t>• </a:t>
            </a:r>
            <a:r>
              <a:rPr lang="zh-CN" altLang="en-US"/>
              <a:t>通过外交手段、经济制裁等，削弱敌人的综合实力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集中优势兵力，对敌人的关键目标进行打击</a:t>
            </a:r>
            <a:endParaRPr lang="zh-CN" altLang="en-US"/>
          </a:p>
          <a:p>
            <a:r>
              <a:rPr lang="zh-CN" altLang="en-US"/>
              <a:t>虚实篇的现代军事应用</a:t>
            </a:r>
            <a:endParaRPr lang="zh-CN" altLang="en-US"/>
          </a:p>
          <a:p>
            <a:r>
              <a:rPr lang="en-US" altLang="zh-CN"/>
              <a:t>•</a:t>
            </a:r>
            <a:r>
              <a:rPr lang="en-US" altLang="zh-CN" b="1"/>
              <a:t> </a:t>
            </a:r>
            <a:r>
              <a:rPr lang="zh-CN" altLang="en-US" b="1"/>
              <a:t>军事战术层面的虚实</a:t>
            </a:r>
            <a:endParaRPr lang="zh-CN" altLang="en-US" b="1"/>
          </a:p>
          <a:p>
            <a:r>
              <a:rPr lang="en-US" altLang="zh-CN"/>
              <a:t>• </a:t>
            </a:r>
            <a:r>
              <a:rPr lang="zh-CN" altLang="en-US"/>
              <a:t>通过特种作战、小股部队的渗透，扰乱敌人的部署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利用导弹、精确制导武器等，对敌人的薄弱环节进行打击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 b="1"/>
              <a:t>军事训练中的虚实</a:t>
            </a:r>
            <a:endParaRPr lang="zh-CN" altLang="en-US" b="1"/>
          </a:p>
          <a:p>
            <a:r>
              <a:rPr lang="en-US" altLang="zh-CN"/>
              <a:t>• </a:t>
            </a:r>
            <a:r>
              <a:rPr lang="zh-CN" altLang="en-US"/>
              <a:t>模拟敌人的虚实状态，进行针对性训练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通过对抗演练，提高部队的虚实判断和应对能力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53605" y="3982720"/>
            <a:ext cx="49383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05" y="2042160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zh-CN" altLang="en-US" sz="5300"/>
              <a:t>具体案例分享</a:t>
            </a:r>
            <a:br>
              <a:rPr lang="zh-CN" altLang="en-US" sz="5300"/>
            </a:br>
            <a:br>
              <a:rPr lang="zh-CN" altLang="en-US"/>
            </a:br>
            <a:r>
              <a:rPr lang="zh-CN" altLang="en-US" sz="2700">
                <a:sym typeface="+mn-ea"/>
              </a:rPr>
              <a:t>现代战争中虚实策略的具体应用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815205" y="2486025"/>
            <a:ext cx="7446645" cy="4371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118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俄乌战争中的虚实运用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0030" y="1722120"/>
            <a:ext cx="4465955" cy="5135880"/>
          </a:xfrm>
        </p:spPr>
        <p:txBody>
          <a:bodyPr/>
          <a:p>
            <a:r>
              <a:rPr lang="en-US" altLang="zh-CN" sz="2400"/>
              <a:t>1. </a:t>
            </a:r>
            <a:r>
              <a:rPr lang="zh-CN" altLang="en-US" sz="2400"/>
              <a:t>实体攻击与信息欺骗</a:t>
            </a:r>
            <a:endParaRPr lang="zh-CN" altLang="en-US" sz="2400"/>
          </a:p>
          <a:p>
            <a:r>
              <a:rPr lang="en-US" altLang="zh-CN" sz="2400"/>
              <a:t>• </a:t>
            </a:r>
            <a:r>
              <a:rPr lang="zh-CN" altLang="en-US" sz="2400"/>
              <a:t>在俄乌战争中，双方广泛运用了虚实策略。俄军通过</a:t>
            </a:r>
            <a:r>
              <a:rPr lang="en-US" altLang="zh-CN" sz="2400"/>
              <a:t>GPS</a:t>
            </a:r>
            <a:r>
              <a:rPr lang="zh-CN" altLang="en-US" sz="2400"/>
              <a:t>干扰技术，使乌军导弹偏离目标，这是典型的</a:t>
            </a:r>
            <a:r>
              <a:rPr lang="en-US" altLang="zh-CN" sz="2400"/>
              <a:t>“</a:t>
            </a:r>
            <a:r>
              <a:rPr lang="zh-CN" altLang="en-US" sz="2400"/>
              <a:t>避实击虚</a:t>
            </a:r>
            <a:r>
              <a:rPr lang="en-US" altLang="zh-CN" sz="2400"/>
              <a:t>”</a:t>
            </a:r>
            <a:r>
              <a:rPr lang="zh-CN" altLang="en-US" sz="2400"/>
              <a:t>，通过干扰敌方的信息系统，使其攻击能力下降。</a:t>
            </a:r>
            <a:endParaRPr lang="zh-CN" altLang="en-US" sz="2400"/>
          </a:p>
          <a:p>
            <a:r>
              <a:rPr lang="en-US" altLang="zh-CN" sz="2400"/>
              <a:t>• </a:t>
            </a:r>
            <a:r>
              <a:rPr lang="zh-CN" altLang="en-US" sz="2400"/>
              <a:t>乌军则利用星链系统构建虚拟通信网络，迷惑俄军，使其难以判断乌军的真实部署。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540" y="1034415"/>
            <a:ext cx="4885055" cy="5205095"/>
          </a:xfrm>
        </p:spPr>
        <p:txBody>
          <a:bodyPr>
            <a:normAutofit lnSpcReduction="10000"/>
          </a:bodyPr>
          <a:p>
            <a:r>
              <a:rPr lang="en-US" altLang="zh-CN" sz="2400">
                <a:sym typeface="+mn-ea"/>
              </a:rPr>
              <a:t>2. </a:t>
            </a:r>
            <a:r>
              <a:rPr lang="zh-CN" altLang="en-US" sz="2400">
                <a:sym typeface="+mn-ea"/>
              </a:rPr>
              <a:t>社交媒体与虚假信息传播</a:t>
            </a:r>
            <a:endParaRPr lang="zh-CN" altLang="en-US" sz="2400"/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  </a:t>
            </a:r>
            <a:r>
              <a:rPr lang="zh-CN" altLang="en-US" sz="2400">
                <a:sym typeface="+mn-ea"/>
              </a:rPr>
              <a:t>乌军通过社交媒体发布虚假信息，如伪造乌总统宣布投降的视频，制造混乱并误导俄军。这种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虚</a:t>
            </a:r>
            <a:r>
              <a:rPr lang="en-US" altLang="zh-CN" sz="2400">
                <a:sym typeface="+mn-ea"/>
              </a:rPr>
              <a:t>”</a:t>
            </a:r>
            <a:r>
              <a:rPr lang="zh-CN" altLang="en-US" sz="2400">
                <a:sym typeface="+mn-ea"/>
              </a:rPr>
              <a:t>的手段在信息战中起到了重要作用。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  </a:t>
            </a:r>
            <a:r>
              <a:rPr lang="zh-CN" altLang="en-US" sz="2400">
                <a:sym typeface="+mn-ea"/>
              </a:rPr>
              <a:t>乌军在哈尔科夫战役中，通过在赫尔松地区频繁调动部队、发动小规模佯攻，并在社交媒体上发布虚假进攻计划，成功诱使俄军将大量兵力调往赫尔松，从而在哈尔科夫地区形成局部优势，一举夺回大片领土。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477635" y="0"/>
            <a:ext cx="6209665" cy="36271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15405" y="3792220"/>
            <a:ext cx="5614035" cy="33445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7168515" y="-107315"/>
            <a:ext cx="4735830" cy="38188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576695" y="3620135"/>
            <a:ext cx="5682615" cy="3554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6040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海湾战争中的虚实运用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精准打击与避实击虚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多国部队在海湾战争中，通过精确制导武器，集中打击伊拉克军队的指挥系统、后勤补给线等薄弱环节，避开其坚固的防线。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心理战与信息战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多国部队通过大规模的心理战，传播虚假信息，使伊拉克军队士气低落，同时利用电子战干扰伊拉克的通信系统，削弱其战斗力。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5757545" y="2631440"/>
            <a:ext cx="6434455" cy="422592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43315" y="0"/>
            <a:ext cx="3526155" cy="2631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0365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阿富汗战争中的虚实运用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730" y="1351915"/>
            <a:ext cx="6532880" cy="4825365"/>
          </a:xfrm>
        </p:spPr>
        <p:txBody>
          <a:bodyPr>
            <a:normAutofit lnSpcReduction="10000"/>
          </a:bodyPr>
          <a:p>
            <a:r>
              <a:rPr lang="en-US" altLang="zh-CN"/>
              <a:t> </a:t>
            </a:r>
            <a:r>
              <a:rPr lang="zh-CN" altLang="en-US"/>
              <a:t>特种作战与非对称打击</a:t>
            </a:r>
            <a:endParaRPr lang="zh-CN" altLang="en-US"/>
          </a:p>
          <a:p>
            <a:r>
              <a:rPr lang="zh-CN" altLang="en-US"/>
              <a:t>美军在阿富汗战争中，通过特种部队和无人机的精准打击，避开塔利班的正面防御，直接攻击其指挥中心和后勤补给线。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情报支持与虚实转换</a:t>
            </a:r>
            <a:endParaRPr lang="zh-CN" altLang="en-US"/>
          </a:p>
          <a:p>
            <a:r>
              <a:rPr lang="zh-CN" altLang="en-US"/>
              <a:t>美军利用先进的卫星侦察和情报分析系统，精准判断塔利班的虚实，集中优势兵力进行打击。</a:t>
            </a:r>
            <a:endParaRPr lang="zh-CN" altLang="en-US"/>
          </a:p>
          <a:p>
            <a:r>
              <a:rPr lang="zh-CN" altLang="en-US"/>
              <a:t>军事理论家的观点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7745" y="2047240"/>
            <a:ext cx="7374255" cy="46462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虚实的核心在于主动权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085" y="1638935"/>
            <a:ext cx="10515600" cy="4351338"/>
          </a:xfrm>
        </p:spPr>
        <p:txBody>
          <a:bodyPr/>
          <a:p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艾跃进教授指出，《虚实篇》的核心在于</a:t>
            </a:r>
            <a:r>
              <a:rPr lang="en-US" altLang="zh-CN"/>
              <a:t>“</a:t>
            </a:r>
            <a:r>
              <a:rPr lang="zh-CN" altLang="en-US"/>
              <a:t>致人而不致于人</a:t>
            </a:r>
            <a:r>
              <a:rPr lang="en-US" altLang="zh-CN"/>
              <a:t>”</a:t>
            </a:r>
            <a:r>
              <a:rPr lang="zh-CN" altLang="en-US"/>
              <a:t>，即主动掌握战争的主动权。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艾跃进强调，虚实的运用需要正确认识虚实的辩证关系，善于以我之强击敌之弱。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2175" y="1336040"/>
            <a:ext cx="10515600" cy="4351338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黄朴民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虚实的变化是战争的基本规律，现代战争中，通过精确打击和信息化手段，可以更好地实现避实击虚。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刘伯承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刘伯承指出，</a:t>
            </a:r>
            <a:r>
              <a:rPr lang="en-US" altLang="zh-CN"/>
              <a:t>“</a:t>
            </a:r>
            <a:r>
              <a:rPr lang="zh-CN" altLang="en-US"/>
              <a:t>对强大的敌人，要像猫逮老鼠那样，先把它盘软，再把它吃掉</a:t>
            </a:r>
            <a:r>
              <a:rPr lang="en-US" altLang="zh-CN"/>
              <a:t>”</a:t>
            </a:r>
            <a:r>
              <a:rPr lang="zh-CN" altLang="en-US"/>
              <a:t>。通过集中优势兵力，化整体弱势为局部优势，进而实现以弱胜强。</a:t>
            </a:r>
            <a:endParaRPr lang="zh-CN" altLang="en-US"/>
          </a:p>
          <a:p>
            <a:r>
              <a:rPr lang="en-US" altLang="zh-CN"/>
              <a:t>• </a:t>
            </a:r>
            <a:r>
              <a:rPr lang="zh-CN" altLang="en-US"/>
              <a:t>现代战争中，虚实策略依然是取得胜利的关键。通过信息优势和高科技手段，可以更好地实现</a:t>
            </a:r>
            <a:r>
              <a:rPr lang="en-US" altLang="zh-CN"/>
              <a:t>“</a:t>
            </a:r>
            <a:r>
              <a:rPr lang="zh-CN" altLang="en-US"/>
              <a:t>避实击虚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谢谢大家！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15" y="1243330"/>
            <a:ext cx="10568940" cy="4918075"/>
          </a:xfrm>
        </p:spPr>
        <p:txBody>
          <a:bodyPr/>
          <a:p>
            <a:r>
              <a:rPr lang="zh-CN" altLang="en-US"/>
              <a:t>《孙子兵法</a:t>
            </a:r>
            <a:r>
              <a:rPr lang="en-US" altLang="zh-CN"/>
              <a:t>·</a:t>
            </a:r>
            <a:r>
              <a:rPr lang="zh-CN" altLang="en-US"/>
              <a:t>虚实篇》是《孙子兵法》中非常重要的一篇，其核心思想是通过灵活运用虚实变化来掌握战争的主动权，从而取得胜利。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zh-CN" altLang="en-US"/>
              <a:t>虚实篇位于《孙子兵法》第六篇，核心篇章之一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zh-CN" altLang="en-US"/>
              <a:t>虚实是军事作战的关键策略，贯穿战争始终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rcRect l="38834"/>
          <a:stretch>
            <a:fillRect/>
          </a:stretch>
        </p:blipFill>
        <p:spPr>
          <a:xfrm>
            <a:off x="0" y="4052570"/>
            <a:ext cx="2598420" cy="2805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53110"/>
            <a:ext cx="9811385" cy="4237355"/>
          </a:xfrm>
        </p:spPr>
        <p:txBody>
          <a:bodyPr/>
          <a:p>
            <a:r>
              <a:rPr lang="zh-CN" altLang="en-US"/>
              <a:t>虚实策略不仅适用于军事，还可以应用于商业竞争、体育比赛、个人发展等多个领域。例如，在商业中，避开竞争对手的优势市场，攻击其薄弱环节；在体育比赛中，通过佯攻和突袭，打乱对手的节奏</a:t>
            </a:r>
            <a:endParaRPr lang="zh-CN" altLang="en-US"/>
          </a:p>
          <a:p>
            <a:r>
              <a:rPr lang="zh-CN" altLang="en-US"/>
              <a:t>世界军事史上最早的军事理论著作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3337560"/>
            <a:ext cx="3340100" cy="299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10" y="3193415"/>
            <a:ext cx="2965450" cy="3664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15" y="4125595"/>
            <a:ext cx="3082290" cy="29102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854315" y="2003425"/>
            <a:ext cx="2900045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5040" y="3305175"/>
            <a:ext cx="4261485" cy="3552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虚实篇的核心思想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虚：指兵力薄弱、士气低落、防御松懈、地形不利等状态。</a:t>
            </a:r>
            <a:endParaRPr lang="zh-CN" altLang="en-US"/>
          </a:p>
          <a:p>
            <a:r>
              <a:rPr lang="zh-CN" altLang="en-US"/>
              <a:t>实：指兵力强大、士气高昂、防御坚固、地形有利等状态。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如何判断虚实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观察敌人的行动、部署、士气等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通过情报收集和分析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840470" y="2736215"/>
            <a:ext cx="3594735" cy="4264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核心</a:t>
            </a:r>
            <a:r>
              <a:rPr lang="zh-CN" altLang="en-US"/>
              <a:t>思想：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致人而不致于人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主动掌握战争的主动权，不被敌人牵着走</a:t>
            </a:r>
            <a:endParaRPr lang="zh-CN" altLang="en-US"/>
          </a:p>
          <a:p>
            <a:r>
              <a:rPr lang="en-US" altLang="zh-CN"/>
              <a:t> “</a:t>
            </a:r>
            <a:r>
              <a:rPr lang="zh-CN" altLang="en-US"/>
              <a:t>避实击虚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避开敌人的优势，攻击其弱点</a:t>
            </a:r>
            <a:endParaRPr lang="zh-CN" altLang="en-US"/>
          </a:p>
          <a:p>
            <a:r>
              <a:rPr lang="en-US" altLang="zh-CN"/>
              <a:t> “</a:t>
            </a:r>
            <a:r>
              <a:rPr lang="zh-CN" altLang="en-US"/>
              <a:t>以正合，以奇胜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以常规战术与敌人交锋，以奇兵取胜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rcRect b="15856"/>
          <a:stretch>
            <a:fillRect/>
          </a:stretch>
        </p:blipFill>
        <p:spPr>
          <a:xfrm>
            <a:off x="8227060" y="2221230"/>
            <a:ext cx="4053840" cy="4636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29615" y="193675"/>
            <a:ext cx="4910455" cy="64706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21500" y="193675"/>
            <a:ext cx="4554220" cy="6276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5742305" y="2729230"/>
            <a:ext cx="3237865" cy="42418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380865"/>
            <a:ext cx="3563620" cy="308800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rcRect l="-8507" t="10970" r="7508" b="15194"/>
          <a:stretch>
            <a:fillRect/>
          </a:stretch>
        </p:blipFill>
        <p:spPr>
          <a:xfrm>
            <a:off x="8595995" y="2729230"/>
            <a:ext cx="3596005" cy="41287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如何造成虚实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9385"/>
            <a:ext cx="10515600" cy="4351338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分散敌人兵力：通过佯动、示弱等手段，使敌人分散力量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集中自身兵力：将兵力集中于关键点，形成局部优势</a:t>
            </a:r>
            <a:endParaRPr lang="zh-CN" altLang="en-US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    </a:t>
            </a:r>
            <a:r>
              <a:rPr lang="zh-CN" altLang="en-US"/>
              <a:t>示弱示强的策略</a:t>
            </a:r>
            <a:endParaRPr lang="zh-CN" altLang="en-US"/>
          </a:p>
          <a:p>
            <a:r>
              <a:rPr lang="zh-CN" altLang="en-US"/>
              <a:t>示例：诸葛亮空城计（虚中有实）</a:t>
            </a:r>
            <a:endParaRPr lang="zh-CN" altLang="en-US"/>
          </a:p>
          <a:p>
            <a:r>
              <a:rPr lang="zh-CN" altLang="en-US"/>
              <a:t>示例：官渡之战（曹操示弱诱敌）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 flipH="1">
            <a:off x="2943225" y="4807585"/>
            <a:ext cx="2799080" cy="2163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简单理解虚实篇的核心：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555" y="1522730"/>
            <a:ext cx="10515600" cy="4351338"/>
          </a:xfrm>
        </p:spPr>
        <p:txBody>
          <a:bodyPr/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就是要让敌人处于</a:t>
            </a:r>
            <a:r>
              <a:rPr lang="en-US" altLang="zh-CN"/>
              <a:t>“</a:t>
            </a:r>
            <a:r>
              <a:rPr lang="zh-CN" altLang="en-US"/>
              <a:t>虚</a:t>
            </a:r>
            <a:r>
              <a:rPr lang="en-US" altLang="zh-CN"/>
              <a:t>”</a:t>
            </a:r>
            <a:r>
              <a:rPr lang="zh-CN" altLang="en-US"/>
              <a:t>的状态，而自己处于</a:t>
            </a:r>
            <a:r>
              <a:rPr lang="en-US" altLang="zh-CN"/>
              <a:t>“</a:t>
            </a:r>
            <a:r>
              <a:rPr lang="zh-CN" altLang="en-US"/>
              <a:t>实</a:t>
            </a:r>
            <a:r>
              <a:rPr lang="en-US" altLang="zh-CN"/>
              <a:t>”</a:t>
            </a:r>
            <a:r>
              <a:rPr lang="zh-CN" altLang="en-US"/>
              <a:t>的状态。</a:t>
            </a:r>
            <a:endParaRPr lang="zh-CN" altLang="en-US"/>
          </a:p>
          <a:p>
            <a:r>
              <a:rPr lang="zh-CN" altLang="en-US"/>
              <a:t>主动权的重要性：战争中要主动掌握主动权，而不是被动应对。</a:t>
            </a:r>
            <a:endParaRPr lang="zh-CN" altLang="en-US"/>
          </a:p>
          <a:p>
            <a:r>
              <a:rPr lang="zh-CN" altLang="en-US"/>
              <a:t>灵活多变：根据战场情况灵活调整战术，不要拘泥于固定模式。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4490720"/>
            <a:ext cx="3079115" cy="2367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古虚实篇的主要内容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虚实与地形的关系</a:t>
            </a:r>
            <a:endParaRPr lang="zh-CN" altLang="en-US"/>
          </a:p>
          <a:p>
            <a:r>
              <a:rPr lang="zh-CN" altLang="en-US"/>
              <a:t>利用地形优势，如山地、河流等，增强自身实力</a:t>
            </a:r>
            <a:endParaRPr lang="zh-CN" altLang="en-US"/>
          </a:p>
          <a:p>
            <a:r>
              <a:rPr lang="zh-CN" altLang="en-US"/>
              <a:t>选择有利的战场，使敌人处于不利地形</a:t>
            </a:r>
            <a:endParaRPr lang="zh-CN" altLang="en-US"/>
          </a:p>
          <a:p>
            <a:r>
              <a:rPr lang="zh-CN" altLang="en-US"/>
              <a:t>虚实与士气的关系</a:t>
            </a:r>
            <a:endParaRPr lang="zh-CN" altLang="en-US"/>
          </a:p>
          <a:p>
            <a:r>
              <a:rPr lang="zh-CN" altLang="en-US"/>
              <a:t>高昂的士气是</a:t>
            </a:r>
            <a:r>
              <a:rPr lang="en-US" altLang="zh-CN"/>
              <a:t>“</a:t>
            </a:r>
            <a:r>
              <a:rPr lang="zh-CN" altLang="en-US"/>
              <a:t>实</a:t>
            </a:r>
            <a:r>
              <a:rPr lang="en-US" altLang="zh-CN"/>
              <a:t>”</a:t>
            </a:r>
            <a:r>
              <a:rPr lang="zh-CN" altLang="en-US"/>
              <a:t>，低落的士气是</a:t>
            </a:r>
            <a:r>
              <a:rPr lang="en-US" altLang="zh-CN"/>
              <a:t>“</a:t>
            </a:r>
            <a:r>
              <a:rPr lang="zh-CN" altLang="en-US"/>
              <a:t>虚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通过激励士兵、鼓舞士气，增强战斗力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72070" y="2882265"/>
            <a:ext cx="4519930" cy="4059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1946</Words>
  <Application>WPS 演示</Application>
  <PresentationFormat>宽屏</PresentationFormat>
  <Paragraphs>123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Arial Unicode MS</vt:lpstr>
      <vt:lpstr>Calibri</vt:lpstr>
      <vt:lpstr>微软雅黑</vt:lpstr>
      <vt:lpstr>Wingdings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王子乔</dc:creator>
  <cp:lastModifiedBy>mgsl</cp:lastModifiedBy>
  <cp:revision>4</cp:revision>
  <dcterms:created xsi:type="dcterms:W3CDTF">2023-08-09T12:44:00Z</dcterms:created>
  <dcterms:modified xsi:type="dcterms:W3CDTF">2025-04-24T05:09:34Z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